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691C6-617D-4D17-BE72-889615C4C4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7DF58-1F24-49E9-8866-47C8DAE983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A135-2206-4C84-8777-7D3A691F7D2D}" type="datetime1">
              <a:rPr lang="en-US" smtClean="0"/>
              <a:t>5/3/2020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A635-E529-46F7-95D9-D1A0968ABCA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C4708-CC5E-4858-B308-300115EA820C}" type="datetime1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A635-E529-46F7-95D9-D1A0968ABC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1E7B-738E-4161-9990-7F2D69404E05}" type="datetime1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A635-E529-46F7-95D9-D1A0968ABC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BED33-1781-4789-ABBF-6500DB73E381}" type="datetime1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A635-E529-46F7-95D9-D1A0968ABC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27B5-CA87-4CBD-8002-9D0FEF49A872}" type="datetime1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1E4A635-E529-46F7-95D9-D1A0968ABCA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1742-B62A-4EB8-8E93-832038E9196C}" type="datetime1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A635-E529-46F7-95D9-D1A0968ABC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DEB7-0213-4DE7-8AF3-14A70F94A4FA}" type="datetime1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A635-E529-46F7-95D9-D1A0968ABC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865B-5711-4099-BD73-9FEFDE426F2C}" type="datetime1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A635-E529-46F7-95D9-D1A0968ABC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F77-9715-4CB7-859A-0F3D5BF8D01B}" type="datetime1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A635-E529-46F7-95D9-D1A0968ABC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32B28-C27F-4EF8-AD27-DCD5F034E3C6}" type="datetime1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A635-E529-46F7-95D9-D1A0968ABC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6ED7-DF09-47C9-94FD-6F5C957A6C90}" type="datetime1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A635-E529-46F7-95D9-D1A0968ABC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10CFC4-B2F4-4D5F-BAC9-3484DB7BB5E4}" type="datetime1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1E4A635-E529-46F7-95D9-D1A0968ABCA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500174"/>
            <a:ext cx="8008720" cy="1700226"/>
          </a:xfrm>
          <a:ln w="38100"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rgbClr val="FFC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Дужина кружног лука</a:t>
            </a:r>
            <a:br>
              <a:rPr lang="sr-Cyrl-RS" dirty="0" smtClean="0">
                <a:solidFill>
                  <a:srgbClr val="FFC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sr-Cyrl-RS" dirty="0" smtClean="0">
                <a:solidFill>
                  <a:srgbClr val="FFC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-вежбање-</a:t>
            </a:r>
            <a:endParaRPr lang="en-US" dirty="0">
              <a:solidFill>
                <a:srgbClr val="FFC00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43636" y="5072074"/>
            <a:ext cx="2471710" cy="1071570"/>
          </a:xfrm>
          <a:ln w="38100"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b="1" dirty="0" smtClean="0">
                <a:solidFill>
                  <a:srgbClr val="C00000"/>
                </a:solidFill>
              </a:rPr>
              <a:t>7. разред</a:t>
            </a:r>
          </a:p>
          <a:p>
            <a:r>
              <a:rPr lang="sr-Cyrl-RS" b="1" dirty="0" smtClean="0">
                <a:solidFill>
                  <a:srgbClr val="C00000"/>
                </a:solidFill>
              </a:rPr>
              <a:t>4.05.2020.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2143108" y="5572140"/>
            <a:ext cx="714380" cy="785818"/>
          </a:xfrm>
          <a:prstGeom prst="flowChartConnec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785786" y="3857628"/>
            <a:ext cx="1000132" cy="1000132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7286644" y="3643314"/>
            <a:ext cx="1000132" cy="107157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4071934" y="5429264"/>
            <a:ext cx="1000132" cy="1000132"/>
          </a:xfrm>
          <a:prstGeom prst="flowChartConnector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3857620" y="3571876"/>
            <a:ext cx="928694" cy="1000132"/>
          </a:xfrm>
          <a:prstGeom prst="flowChartConnector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1071538" y="214290"/>
            <a:ext cx="785818" cy="928694"/>
          </a:xfrm>
          <a:prstGeom prst="flowChartConnecto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6858016" y="142852"/>
            <a:ext cx="1143008" cy="1214446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5000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85728"/>
            <a:ext cx="8501122" cy="628654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   </a:t>
            </a:r>
            <a:r>
              <a:rPr lang="sr-Cyrl-RS" b="1" i="1" dirty="0" smtClean="0">
                <a:solidFill>
                  <a:schemeClr val="tx1">
                    <a:lumMod val="95000"/>
                  </a:schemeClr>
                </a:solidFill>
              </a:rPr>
              <a:t>Драги седмаци</a:t>
            </a:r>
            <a:r>
              <a:rPr lang="sr-Cyrl-RS" i="1" dirty="0" smtClean="0"/>
              <a:t>,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Пред вама су задаци за вежбање </a:t>
            </a:r>
            <a:r>
              <a:rPr lang="sr-Cyrl-RS" b="1" i="1" dirty="0" smtClean="0">
                <a:solidFill>
                  <a:srgbClr val="C00000"/>
                </a:solidFill>
              </a:rPr>
              <a:t>дужине кружног</a:t>
            </a:r>
          </a:p>
          <a:p>
            <a:pPr>
              <a:buNone/>
            </a:pPr>
            <a:r>
              <a:rPr lang="sr-Cyrl-RS" b="1" i="1" dirty="0" smtClean="0">
                <a:solidFill>
                  <a:srgbClr val="C00000"/>
                </a:solidFill>
              </a:rPr>
              <a:t>лука</a:t>
            </a:r>
            <a:r>
              <a:rPr lang="sr-Cyrl-RS" dirty="0" smtClean="0"/>
              <a:t>. Како бисте проверили тачност урађених</a:t>
            </a:r>
          </a:p>
          <a:p>
            <a:pPr>
              <a:buNone/>
            </a:pPr>
            <a:r>
              <a:rPr lang="sr-Cyrl-RS" dirty="0" smtClean="0"/>
              <a:t>задатака </a:t>
            </a:r>
            <a:r>
              <a:rPr lang="sr-Cyrl-RS" u="sng" dirty="0" smtClean="0"/>
              <a:t>решења</a:t>
            </a:r>
            <a:r>
              <a:rPr lang="sr-Cyrl-RS" dirty="0" smtClean="0"/>
              <a:t> се налазе на </a:t>
            </a:r>
            <a:r>
              <a:rPr lang="sr-Cyrl-RS" u="sng" dirty="0" smtClean="0"/>
              <a:t>последњем слајду</a:t>
            </a:r>
            <a:r>
              <a:rPr lang="sr-Cyrl-RS" dirty="0" smtClean="0"/>
              <a:t>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Радите поступно, прегледно и без журбе.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hevron 3"/>
          <p:cNvSpPr/>
          <p:nvPr/>
        </p:nvSpPr>
        <p:spPr>
          <a:xfrm>
            <a:off x="428596" y="428604"/>
            <a:ext cx="571504" cy="214314"/>
          </a:xfrm>
          <a:prstGeom prst="chevron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500694" y="5572140"/>
            <a:ext cx="2000264" cy="285752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286512" y="5786454"/>
            <a:ext cx="2000264" cy="285752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858016" y="6000768"/>
            <a:ext cx="2000264" cy="28575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571472" y="4857760"/>
            <a:ext cx="1143008" cy="1214446"/>
          </a:xfrm>
          <a:prstGeom prst="flowChartConnector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6429388" y="500042"/>
            <a:ext cx="1285884" cy="1285884"/>
          </a:xfrm>
          <a:prstGeom prst="flowChartConnector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7643834" y="642918"/>
            <a:ext cx="428628" cy="428628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8001024" y="500042"/>
            <a:ext cx="357190" cy="35719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1500166" y="4714884"/>
            <a:ext cx="457200" cy="457200"/>
          </a:xfrm>
          <a:prstGeom prst="flowChartConnector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1857356" y="4429132"/>
            <a:ext cx="357190" cy="428628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A635-E529-46F7-95D9-D1A0968ABCAB}" type="slidenum">
              <a:rPr lang="en-US" smtClean="0"/>
              <a:t>2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VII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15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401080" cy="635798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b="1" u="sng" dirty="0" smtClean="0">
                <a:solidFill>
                  <a:srgbClr val="C00000"/>
                </a:solidFill>
              </a:rPr>
              <a:t>Задатак 1:</a:t>
            </a:r>
            <a:r>
              <a:rPr lang="sr-Cyrl-RS" dirty="0" smtClean="0"/>
              <a:t> Израчунај полупречник кружнице ако</a:t>
            </a:r>
          </a:p>
          <a:p>
            <a:pPr>
              <a:buNone/>
            </a:pPr>
            <a:r>
              <a:rPr lang="sr-Cyrl-RS" dirty="0" smtClean="0"/>
              <a:t>к</a:t>
            </a:r>
            <a:r>
              <a:rPr lang="sr-Cyrl-RS" dirty="0" smtClean="0"/>
              <a:t>ружном луку те кружнице дужине            одговара</a:t>
            </a:r>
          </a:p>
          <a:p>
            <a:pPr>
              <a:buNone/>
            </a:pPr>
            <a:r>
              <a:rPr lang="sr-Cyrl-RS" dirty="0" smtClean="0"/>
              <a:t>ц</a:t>
            </a:r>
            <a:r>
              <a:rPr lang="sr-Cyrl-RS" dirty="0" smtClean="0"/>
              <a:t>ентрални угао од 75°.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b="1" u="sng" dirty="0" smtClean="0">
                <a:solidFill>
                  <a:srgbClr val="C00000"/>
                </a:solidFill>
              </a:rPr>
              <a:t>Задатак </a:t>
            </a:r>
            <a:r>
              <a:rPr lang="sr-Cyrl-RS" b="1" u="sng" dirty="0" smtClean="0">
                <a:solidFill>
                  <a:srgbClr val="C00000"/>
                </a:solidFill>
              </a:rPr>
              <a:t>2:</a:t>
            </a:r>
            <a:r>
              <a:rPr lang="sr-Cyrl-RS" dirty="0" smtClean="0"/>
              <a:t> Полупречник кружнице је 8 </a:t>
            </a:r>
            <a:r>
              <a:rPr lang="sr-Latn-RS" dirty="0" smtClean="0"/>
              <a:t>cm</a:t>
            </a:r>
            <a:r>
              <a:rPr lang="sr-Cyrl-RS" dirty="0" smtClean="0"/>
              <a:t>.</a:t>
            </a:r>
          </a:p>
          <a:p>
            <a:pPr>
              <a:buNone/>
            </a:pPr>
            <a:r>
              <a:rPr lang="sr-Cyrl-RS" dirty="0" smtClean="0"/>
              <a:t>Израчунај централни угао над кружним луком </a:t>
            </a:r>
          </a:p>
          <a:p>
            <a:pPr>
              <a:buNone/>
            </a:pPr>
            <a:r>
              <a:rPr lang="sr-Cyrl-RS" dirty="0" smtClean="0"/>
              <a:t>дужине:</a:t>
            </a:r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/>
              <a:t>       </a:t>
            </a:r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/>
              <a:t>        </a:t>
            </a:r>
            <a:r>
              <a:rPr lang="sr-Cyrl-RS" b="1" dirty="0" smtClean="0">
                <a:solidFill>
                  <a:srgbClr val="C00000"/>
                </a:solidFill>
              </a:rPr>
              <a:t>а)</a:t>
            </a:r>
            <a:r>
              <a:rPr lang="sr-Cyrl-RS" dirty="0" smtClean="0"/>
              <a:t>                                  </a:t>
            </a:r>
            <a:r>
              <a:rPr lang="sr-Cyrl-RS" b="1" dirty="0" smtClean="0">
                <a:solidFill>
                  <a:srgbClr val="C00000"/>
                </a:solidFill>
              </a:rPr>
              <a:t>б)</a:t>
            </a:r>
            <a:r>
              <a:rPr lang="sr-Cyrl-RS" dirty="0" smtClean="0"/>
              <a:t> 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7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714356"/>
            <a:ext cx="910259" cy="714380"/>
          </a:xfrm>
          <a:prstGeom prst="rect">
            <a:avLst/>
          </a:prstGeom>
          <a:ln w="12700">
            <a:solidFill>
              <a:srgbClr val="C00000"/>
            </a:solidFill>
          </a:ln>
        </p:spPr>
      </p:pic>
      <p:pic>
        <p:nvPicPr>
          <p:cNvPr id="5" name="Picture 4" descr="7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4714884"/>
            <a:ext cx="1285884" cy="767958"/>
          </a:xfrm>
          <a:prstGeom prst="rect">
            <a:avLst/>
          </a:prstGeom>
          <a:ln w="1905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7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7818" y="4714884"/>
            <a:ext cx="1285884" cy="780200"/>
          </a:xfrm>
          <a:prstGeom prst="rect">
            <a:avLst/>
          </a:prstGeom>
          <a:ln w="19050">
            <a:solidFill>
              <a:srgbClr val="C00000"/>
            </a:solidFill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A635-E529-46F7-95D9-D1A0968ABCAB}" type="slidenum">
              <a:rPr lang="en-US" smtClean="0"/>
              <a:t>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VII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572132" y="5643578"/>
            <a:ext cx="2000264" cy="285752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6215074" y="5929330"/>
            <a:ext cx="2000264" cy="285752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6715140" y="6215082"/>
            <a:ext cx="2000264" cy="28575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571472" y="6000768"/>
            <a:ext cx="428628" cy="428628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1000100" y="5929330"/>
            <a:ext cx="357190" cy="35719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/>
          <p:cNvSpPr/>
          <p:nvPr/>
        </p:nvSpPr>
        <p:spPr>
          <a:xfrm>
            <a:off x="642910" y="5643578"/>
            <a:ext cx="428628" cy="35719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5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52"/>
            <a:ext cx="8358246" cy="657229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b="1" u="sng" dirty="0" smtClean="0">
                <a:solidFill>
                  <a:srgbClr val="C00000"/>
                </a:solidFill>
              </a:rPr>
              <a:t>Задатак </a:t>
            </a:r>
            <a:r>
              <a:rPr lang="sr-Cyrl-RS" b="1" u="sng" dirty="0" smtClean="0">
                <a:solidFill>
                  <a:srgbClr val="C00000"/>
                </a:solidFill>
              </a:rPr>
              <a:t>3:</a:t>
            </a:r>
            <a:r>
              <a:rPr lang="sr-Cyrl-RS" dirty="0" smtClean="0"/>
              <a:t> Странице правоугаоника су дужине</a:t>
            </a:r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/>
              <a:t>              и              . Израчунај дужину краћег лука</a:t>
            </a:r>
          </a:p>
          <a:p>
            <a:pPr>
              <a:buNone/>
            </a:pPr>
            <a:r>
              <a:rPr lang="sr-Cyrl-RS" dirty="0" smtClean="0"/>
              <a:t>н</a:t>
            </a:r>
            <a:r>
              <a:rPr lang="sr-Cyrl-RS" dirty="0" smtClean="0"/>
              <a:t>ад краћом страницом кружнице описане око тог</a:t>
            </a:r>
          </a:p>
          <a:p>
            <a:pPr>
              <a:buNone/>
            </a:pPr>
            <a:r>
              <a:rPr lang="sr-Cyrl-RS" dirty="0" smtClean="0"/>
              <a:t>п</a:t>
            </a:r>
            <a:r>
              <a:rPr lang="sr-Cyrl-RS" dirty="0" smtClean="0"/>
              <a:t>равоугаоника као је један од углова који одређују</a:t>
            </a:r>
          </a:p>
          <a:p>
            <a:pPr>
              <a:buNone/>
            </a:pPr>
            <a:r>
              <a:rPr lang="sr-Cyrl-RS" dirty="0" smtClean="0"/>
              <a:t>д</a:t>
            </a:r>
            <a:r>
              <a:rPr lang="sr-Cyrl-RS" dirty="0" smtClean="0"/>
              <a:t>ијагонале 150°.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b="1" u="sng" dirty="0" smtClean="0">
                <a:solidFill>
                  <a:srgbClr val="C00000"/>
                </a:solidFill>
              </a:rPr>
              <a:t>Задатак </a:t>
            </a:r>
            <a:r>
              <a:rPr lang="sr-Cyrl-RS" b="1" u="sng" dirty="0" smtClean="0">
                <a:solidFill>
                  <a:srgbClr val="C00000"/>
                </a:solidFill>
              </a:rPr>
              <a:t>4:</a:t>
            </a:r>
            <a:r>
              <a:rPr lang="sr-Cyrl-RS" dirty="0" smtClean="0"/>
              <a:t> Израчунај обиме осенчених фигура на </a:t>
            </a:r>
          </a:p>
          <a:p>
            <a:pPr>
              <a:buNone/>
            </a:pPr>
            <a:r>
              <a:rPr lang="sr-Cyrl-RS" dirty="0" smtClean="0"/>
              <a:t>слици:</a:t>
            </a:r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/>
              <a:t>   </a:t>
            </a:r>
            <a:r>
              <a:rPr lang="sr-Cyrl-RS" b="1" dirty="0" smtClean="0">
                <a:solidFill>
                  <a:srgbClr val="C00000"/>
                </a:solidFill>
              </a:rPr>
              <a:t>а)</a:t>
            </a:r>
            <a:r>
              <a:rPr lang="sr-Cyrl-RS" dirty="0" smtClean="0"/>
              <a:t>                          </a:t>
            </a:r>
            <a:r>
              <a:rPr lang="sr-Cyrl-RS" b="1" dirty="0" smtClean="0">
                <a:solidFill>
                  <a:srgbClr val="C00000"/>
                </a:solidFill>
              </a:rPr>
              <a:t>б)</a:t>
            </a:r>
            <a:r>
              <a:rPr lang="sr-Cyrl-RS" dirty="0" smtClean="0"/>
              <a:t>                        </a:t>
            </a:r>
            <a:r>
              <a:rPr lang="sr-Cyrl-RS" b="1" dirty="0" smtClean="0">
                <a:solidFill>
                  <a:srgbClr val="C00000"/>
                </a:solidFill>
              </a:rPr>
              <a:t>в)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7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785794"/>
            <a:ext cx="1026450" cy="428628"/>
          </a:xfrm>
          <a:prstGeom prst="rect">
            <a:avLst/>
          </a:prstGeom>
          <a:ln w="19050">
            <a:solidFill>
              <a:srgbClr val="C00000"/>
            </a:solidFill>
          </a:ln>
        </p:spPr>
      </p:pic>
      <p:pic>
        <p:nvPicPr>
          <p:cNvPr id="5" name="Picture 4" descr="7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60" y="785794"/>
            <a:ext cx="857256" cy="444906"/>
          </a:xfrm>
          <a:prstGeom prst="rect">
            <a:avLst/>
          </a:prstGeom>
          <a:ln w="19050">
            <a:solidFill>
              <a:srgbClr val="C00000"/>
            </a:solidFill>
          </a:ln>
        </p:spPr>
      </p:pic>
      <p:pic>
        <p:nvPicPr>
          <p:cNvPr id="7" name="Picture 6" descr="7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786" y="4786322"/>
            <a:ext cx="6382641" cy="1714739"/>
          </a:xfrm>
          <a:prstGeom prst="rect">
            <a:avLst/>
          </a:prstGeom>
          <a:ln w="19050">
            <a:solidFill>
              <a:srgbClr val="C00000"/>
            </a:solidFill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A635-E529-46F7-95D9-D1A0968ABCAB}" type="slidenum">
              <a:rPr lang="en-US" smtClean="0"/>
              <a:t>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VII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7572396" y="6072206"/>
            <a:ext cx="785818" cy="214314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7858148" y="6286520"/>
            <a:ext cx="785818" cy="21431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7286644" y="5929330"/>
            <a:ext cx="785818" cy="214314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5000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472518" cy="6500858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b="1" i="1" u="sng" dirty="0" smtClean="0">
                <a:solidFill>
                  <a:srgbClr val="FFC000"/>
                </a:solidFill>
              </a:rPr>
              <a:t>Решења задатака:</a:t>
            </a:r>
          </a:p>
          <a:p>
            <a:pPr marL="651510" indent="-514350">
              <a:buNone/>
            </a:pPr>
            <a:endParaRPr lang="sr-Latn-RS" dirty="0" smtClean="0"/>
          </a:p>
          <a:p>
            <a:pPr marL="651510" indent="-514350">
              <a:buNone/>
            </a:pPr>
            <a:r>
              <a:rPr lang="sr-Latn-RS" dirty="0" smtClean="0"/>
              <a:t>    </a:t>
            </a:r>
            <a:r>
              <a:rPr lang="sr-Latn-RS" b="1" dirty="0" smtClean="0">
                <a:solidFill>
                  <a:srgbClr val="FFC000"/>
                </a:solidFill>
              </a:rPr>
              <a:t>1.</a:t>
            </a:r>
            <a:r>
              <a:rPr lang="sr-Latn-RS" b="1" dirty="0" smtClean="0"/>
              <a:t>   </a:t>
            </a:r>
            <a:r>
              <a:rPr lang="sr-Latn-RS" dirty="0" smtClean="0"/>
              <a:t>r = 4 cm                           </a:t>
            </a:r>
            <a:r>
              <a:rPr lang="sr-Latn-RS" b="1" dirty="0" smtClean="0">
                <a:solidFill>
                  <a:srgbClr val="FFC000"/>
                </a:solidFill>
                <a:latin typeface="Times New Roman"/>
                <a:cs typeface="Times New Roman"/>
              </a:rPr>
              <a:t>3</a:t>
            </a:r>
            <a:r>
              <a:rPr lang="sr-Latn-RS" b="1" dirty="0" smtClean="0">
                <a:solidFill>
                  <a:srgbClr val="FFC000"/>
                </a:solidFill>
                <a:latin typeface="Times New Roman"/>
                <a:cs typeface="Times New Roman"/>
              </a:rPr>
              <a:t>.</a:t>
            </a:r>
            <a:endParaRPr lang="sr-Latn-RS" b="1" dirty="0" smtClean="0">
              <a:solidFill>
                <a:srgbClr val="FFC000"/>
              </a:solidFill>
            </a:endParaRPr>
          </a:p>
          <a:p>
            <a:pPr marL="651510" indent="-514350">
              <a:buNone/>
            </a:pPr>
            <a:endParaRPr lang="sr-Latn-RS" dirty="0" smtClean="0"/>
          </a:p>
          <a:p>
            <a:pPr marL="651510" indent="-514350">
              <a:buNone/>
            </a:pPr>
            <a:r>
              <a:rPr lang="sr-Latn-RS" dirty="0" smtClean="0"/>
              <a:t>   </a:t>
            </a:r>
          </a:p>
          <a:p>
            <a:pPr marL="651510" indent="-514350">
              <a:buNone/>
            </a:pPr>
            <a:r>
              <a:rPr lang="sr-Latn-RS" dirty="0" smtClean="0"/>
              <a:t> </a:t>
            </a:r>
            <a:r>
              <a:rPr lang="sr-Latn-RS" dirty="0" smtClean="0"/>
              <a:t>   </a:t>
            </a:r>
          </a:p>
          <a:p>
            <a:pPr marL="651510" indent="-514350">
              <a:buNone/>
            </a:pPr>
            <a:r>
              <a:rPr lang="sr-Latn-RS" dirty="0" smtClean="0"/>
              <a:t> </a:t>
            </a:r>
            <a:r>
              <a:rPr lang="sr-Latn-RS" dirty="0" smtClean="0"/>
              <a:t>  </a:t>
            </a:r>
            <a:r>
              <a:rPr lang="sr-Latn-RS" b="1" dirty="0" smtClean="0">
                <a:solidFill>
                  <a:srgbClr val="FFC000"/>
                </a:solidFill>
              </a:rPr>
              <a:t>2.   </a:t>
            </a:r>
            <a:r>
              <a:rPr lang="sr-Latn-RS" b="1" dirty="0" smtClean="0">
                <a:solidFill>
                  <a:srgbClr val="C00000"/>
                </a:solidFill>
              </a:rPr>
              <a:t>a)</a:t>
            </a:r>
            <a:r>
              <a:rPr lang="sr-Latn-RS" dirty="0" smtClean="0"/>
              <a:t> </a:t>
            </a:r>
            <a:r>
              <a:rPr lang="sr-Latn-RS" dirty="0" smtClean="0">
                <a:latin typeface="Times New Roman"/>
                <a:cs typeface="Times New Roman"/>
              </a:rPr>
              <a:t>45°     </a:t>
            </a:r>
            <a:r>
              <a:rPr lang="sr-Cyrl-RS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б</a:t>
            </a:r>
            <a:r>
              <a:rPr lang="sr-Latn-RS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)</a:t>
            </a:r>
            <a:r>
              <a:rPr lang="sr-Latn-RS" dirty="0" smtClean="0">
                <a:latin typeface="Times New Roman"/>
                <a:cs typeface="Times New Roman"/>
              </a:rPr>
              <a:t> 60°</a:t>
            </a:r>
            <a:r>
              <a:rPr lang="sr-Latn-RS" dirty="0" smtClean="0">
                <a:latin typeface="Times New Roman"/>
                <a:cs typeface="Times New Roman"/>
              </a:rPr>
              <a:t> </a:t>
            </a:r>
            <a:r>
              <a:rPr lang="sr-Latn-RS" dirty="0" smtClean="0">
                <a:latin typeface="Times New Roman"/>
                <a:cs typeface="Times New Roman"/>
              </a:rPr>
              <a:t>                </a:t>
            </a:r>
            <a:r>
              <a:rPr lang="sr-Latn-RS" b="1" dirty="0" smtClean="0">
                <a:solidFill>
                  <a:srgbClr val="FFC000"/>
                </a:solidFill>
                <a:latin typeface="Times New Roman"/>
                <a:cs typeface="Times New Roman"/>
              </a:rPr>
              <a:t>4</a:t>
            </a:r>
            <a:r>
              <a:rPr lang="sr-Latn-RS" b="1" dirty="0" smtClean="0">
                <a:solidFill>
                  <a:srgbClr val="FFC000"/>
                </a:solidFill>
                <a:latin typeface="Times New Roman"/>
                <a:cs typeface="Times New Roman"/>
              </a:rPr>
              <a:t>. </a:t>
            </a:r>
            <a:endParaRPr lang="sr-Latn-RS" b="1" dirty="0" smtClean="0">
              <a:solidFill>
                <a:srgbClr val="FFC000"/>
              </a:solidFill>
              <a:latin typeface="Times New Roman"/>
              <a:cs typeface="Times New Roman"/>
            </a:endParaRPr>
          </a:p>
          <a:p>
            <a:pPr marL="651510" indent="-514350">
              <a:buNone/>
            </a:pPr>
            <a:endParaRPr lang="sr-Latn-RS" dirty="0" smtClean="0">
              <a:latin typeface="Times New Roman"/>
              <a:cs typeface="Times New Roman"/>
            </a:endParaRPr>
          </a:p>
          <a:p>
            <a:pPr marL="651510" indent="-514350">
              <a:buNone/>
            </a:pPr>
            <a:r>
              <a:rPr lang="sr-Latn-RS" dirty="0" smtClean="0">
                <a:latin typeface="Times New Roman"/>
                <a:cs typeface="Times New Roman"/>
              </a:rPr>
              <a:t>                   </a:t>
            </a:r>
          </a:p>
          <a:p>
            <a:pPr marL="651510" indent="-514350">
              <a:buNone/>
            </a:pPr>
            <a:endParaRPr lang="sr-Latn-RS" dirty="0" smtClean="0">
              <a:latin typeface="Times New Roman"/>
              <a:cs typeface="Times New Roman"/>
            </a:endParaRPr>
          </a:p>
          <a:p>
            <a:pPr marL="651510" indent="-514350">
              <a:buNone/>
            </a:pPr>
            <a:r>
              <a:rPr lang="sr-Latn-RS" dirty="0" smtClean="0">
                <a:latin typeface="Times New Roman"/>
                <a:cs typeface="Times New Roman"/>
              </a:rPr>
              <a:t>    </a:t>
            </a:r>
          </a:p>
          <a:p>
            <a:pPr marL="651510" indent="-514350">
              <a:buNone/>
            </a:pPr>
            <a:r>
              <a:rPr lang="sr-Latn-RS" dirty="0" smtClean="0">
                <a:latin typeface="Times New Roman"/>
                <a:cs typeface="Times New Roman"/>
              </a:rPr>
              <a:t> </a:t>
            </a:r>
            <a:r>
              <a:rPr lang="sr-Latn-RS" dirty="0" smtClean="0">
                <a:latin typeface="Times New Roman"/>
                <a:cs typeface="Times New Roman"/>
              </a:rPr>
              <a:t>   </a:t>
            </a:r>
            <a:endParaRPr lang="sr-Latn-RS" dirty="0" smtClean="0"/>
          </a:p>
          <a:p>
            <a:pPr marL="651510" indent="-514350">
              <a:buAutoNum type="arabicPeriod"/>
            </a:pPr>
            <a:endParaRPr lang="sr-Latn-RS" dirty="0" smtClean="0"/>
          </a:p>
          <a:p>
            <a:pPr marL="651510" indent="-514350">
              <a:buAutoNum type="arabicPeriod"/>
            </a:pPr>
            <a:endParaRPr lang="en-US" dirty="0"/>
          </a:p>
        </p:txBody>
      </p:sp>
      <p:pic>
        <p:nvPicPr>
          <p:cNvPr id="4" name="Picture 3" descr="7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1142984"/>
            <a:ext cx="1143008" cy="927658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5" name="Picture 4" descr="7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5" y="2285992"/>
            <a:ext cx="2125371" cy="2829045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6" name="Cloud Callout 5"/>
          <p:cNvSpPr/>
          <p:nvPr/>
        </p:nvSpPr>
        <p:spPr>
          <a:xfrm>
            <a:off x="1285852" y="4286256"/>
            <a:ext cx="3143272" cy="2000264"/>
          </a:xfrm>
          <a:prstGeom prst="cloudCallout">
            <a:avLst/>
          </a:prstGeom>
          <a:ln>
            <a:solidFill>
              <a:srgbClr val="C0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i="1" dirty="0" smtClean="0">
                <a:solidFill>
                  <a:schemeClr val="accent3">
                    <a:lumMod val="50000"/>
                  </a:schemeClr>
                </a:solidFill>
              </a:rPr>
              <a:t>До наредног часа,</a:t>
            </a:r>
          </a:p>
          <a:p>
            <a:pPr algn="ctr"/>
            <a:r>
              <a:rPr lang="sr-Cyrl-RS" sz="2000" b="1" i="1" dirty="0">
                <a:solidFill>
                  <a:schemeClr val="accent3">
                    <a:lumMod val="50000"/>
                  </a:schemeClr>
                </a:solidFill>
              </a:rPr>
              <a:t>с</a:t>
            </a:r>
            <a:r>
              <a:rPr lang="sr-Cyrl-RS" sz="2000" b="1" i="1" dirty="0" smtClean="0">
                <a:solidFill>
                  <a:schemeClr val="accent3">
                    <a:lumMod val="50000"/>
                  </a:schemeClr>
                </a:solidFill>
              </a:rPr>
              <a:t>рдачан поздрав</a:t>
            </a:r>
          </a:p>
          <a:p>
            <a:pPr algn="ctr"/>
            <a:r>
              <a:rPr lang="sr-Cyrl-RS" sz="2000" b="1" i="1" dirty="0">
                <a:solidFill>
                  <a:schemeClr val="accent3">
                    <a:lumMod val="50000"/>
                  </a:schemeClr>
                </a:solidFill>
              </a:rPr>
              <a:t>н</a:t>
            </a:r>
            <a:r>
              <a:rPr lang="sr-Cyrl-RS" sz="2000" b="1" i="1" dirty="0" smtClean="0">
                <a:solidFill>
                  <a:schemeClr val="accent3">
                    <a:lumMod val="50000"/>
                  </a:schemeClr>
                </a:solidFill>
              </a:rPr>
              <a:t>аставница Марија Јеремић</a:t>
            </a:r>
            <a:endParaRPr lang="sr-Cyrl-RS" sz="2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A635-E529-46F7-95D9-D1A0968ABCAB}" type="slidenum">
              <a:rPr lang="en-US" smtClean="0"/>
              <a:t>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18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800" b="1" i="1" dirty="0" smtClean="0">
                <a:solidFill>
                  <a:srgbClr val="FFFF00"/>
                </a:solidFill>
              </a:rPr>
              <a:t>VII </a:t>
            </a:r>
            <a:r>
              <a:rPr lang="sr-Cyrl-RS" sz="1800" b="1" i="1" dirty="0" smtClean="0">
                <a:solidFill>
                  <a:srgbClr val="FFFF00"/>
                </a:solidFill>
              </a:rPr>
              <a:t>разред</a:t>
            </a:r>
            <a:endParaRPr lang="en-US" sz="18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15000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74</TotalTime>
  <Words>192</Words>
  <Application>Microsoft Office PowerPoint</Application>
  <PresentationFormat>On-screen Show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Дужина кружног лука -вежбање-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Marija</dc:creator>
  <cp:lastModifiedBy>Marija</cp:lastModifiedBy>
  <cp:revision>6</cp:revision>
  <dcterms:created xsi:type="dcterms:W3CDTF">2020-05-03T19:41:18Z</dcterms:created>
  <dcterms:modified xsi:type="dcterms:W3CDTF">2020-05-03T20:55:36Z</dcterms:modified>
</cp:coreProperties>
</file>